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2" r:id="rId5"/>
  </p:sldMasterIdLst>
  <p:notesMasterIdLst>
    <p:notesMasterId r:id="rId10"/>
  </p:notesMasterIdLst>
  <p:handoutMasterIdLst>
    <p:handoutMasterId r:id="rId11"/>
  </p:handoutMasterIdLst>
  <p:sldIdLst>
    <p:sldId id="269" r:id="rId6"/>
    <p:sldId id="2147483554" r:id="rId7"/>
    <p:sldId id="267" r:id="rId8"/>
    <p:sldId id="214748355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596B"/>
    <a:srgbClr val="464C9C"/>
    <a:srgbClr val="9D9DA8"/>
    <a:srgbClr val="FFFFFF"/>
    <a:srgbClr val="99E5E8"/>
    <a:srgbClr val="F3F5F4"/>
    <a:srgbClr val="439FE2"/>
    <a:srgbClr val="EFF5FF"/>
    <a:srgbClr val="FFF4CA"/>
    <a:srgbClr val="F9D9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27B801-5379-44F5-952D-9A84F2627615}" v="14" dt="2026-02-04T13:21:01.2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6736C1B1-E309-C974-0275-FF2983EBB8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EAA25D9-E762-D0EE-89B3-24899A91FB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32BD6-121A-4E08-9476-837E40A60CA0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1E8328-A3DD-1666-66ED-06ED2B2DF7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B44C81A-ABAA-E7BD-4314-6A22E49764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86A19-84A0-41D1-BF36-566F5A9D70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6973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A8E81-51C4-4AE6-BB55-8F525EB760DE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9A2AA-037E-421D-92F5-E2DA0DFEFC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503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F9A2AA-037E-421D-92F5-E2DA0DFEFCF8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0666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Produ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94E5B3B-823E-0F43-3873-37576833DDE6}"/>
              </a:ext>
            </a:extLst>
          </p:cNvPr>
          <p:cNvSpPr/>
          <p:nvPr userDrawn="1"/>
        </p:nvSpPr>
        <p:spPr>
          <a:xfrm>
            <a:off x="0" y="0"/>
            <a:ext cx="12192000" cy="50821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2B13694-12EB-E22B-5671-9096C0C350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115" y="1395028"/>
            <a:ext cx="7604831" cy="1325563"/>
          </a:xfrm>
        </p:spPr>
        <p:txBody>
          <a:bodyPr/>
          <a:lstStyle>
            <a:lvl1pPr>
              <a:defRPr cap="sm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Titre de la proposition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DFB174A-3A17-D6A7-5E49-51449DAD6B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35089" y="5417267"/>
            <a:ext cx="2719361" cy="1034021"/>
          </a:xfrm>
          <a:prstGeom prst="rect">
            <a:avLst/>
          </a:prstGeom>
        </p:spPr>
      </p:pic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4F89ED9-8B3D-F075-6BC3-AD7F655362B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7115" y="2864963"/>
            <a:ext cx="4022157" cy="33733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12">
            <a:extLst>
              <a:ext uri="{FF2B5EF4-FFF2-40B4-BE49-F238E27FC236}">
                <a16:creationId xmlns:a16="http://schemas.microsoft.com/office/drawing/2014/main" id="{667072CC-9243-A182-58F3-A7B09B0B8A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7115" y="3224044"/>
            <a:ext cx="4022157" cy="337335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Référence</a:t>
            </a:r>
          </a:p>
        </p:txBody>
      </p:sp>
    </p:spTree>
    <p:extLst>
      <p:ext uri="{BB962C8B-B14F-4D97-AF65-F5344CB8AC3E}">
        <p14:creationId xmlns:p14="http://schemas.microsoft.com/office/powerpoint/2010/main" val="20145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CE94EF-73AA-CF5C-68E4-E3FCF56E6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B9AC57-F2BF-E1BC-D909-1103E27E3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CC506E-9CEB-36D4-CCC7-B7D566D5A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A3BFB0-8D9F-C14F-CB9C-6404D5897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88FBF9-0BA8-B37A-BEA0-6438255D0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865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3731E1-C98E-1658-4208-B7899B469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2893DC-054C-8339-00A5-1B662475E6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CC2118-C6C0-B422-73AF-0AB367CA7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C0C22C-218E-D0D2-8AB3-AE17206CD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899907-8AC1-551E-03FE-57259FA07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9144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990846-EE2A-C8A3-F155-3A9240840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1F5AC8-0C62-E501-31ED-09FC3BF0C5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E3F159A-8DDE-E03F-F033-79D922A15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27541D9-1066-5643-8958-CDAB20D07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191338F-D09A-D7DB-E43A-E133CAA84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0CD88D-1AC6-9C8F-6CA6-6BDAE49FC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2359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3322D3-AC1B-9BBB-EA39-EC10F79F9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FE52F5-B75C-3107-1552-0E970724AA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6395635-8AEA-9BE2-8EA6-79560378A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BA7BB46-11BC-F467-603C-30787C34B3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5CB774B-2365-AC2E-DF85-9E43114063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368214B-A823-C781-9A6E-6FA4F1076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6AE024-2625-0D48-5FF2-E7D88EC5A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55B5EBE-6C1D-35B9-33FA-266AC3032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593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8A7C54-E96F-C054-4AE2-2B3663D6B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6FED9DA-04AE-0736-0ED7-B314B761C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FCEF8B7-6608-2A7D-4841-17E928564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A0D173A-43F4-4372-E2EA-CDB75A89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7511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76CBD0D-06DD-9627-28E5-2FA67BAF3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A246C2E-C519-4740-8D2E-0584FCF2D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819B624-3472-3B22-C36C-7BA5CD0A1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010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A1C162-7ADF-CC36-D16C-071801F7D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060E8-0B4A-4DAB-FD08-EE93D3B34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15CAC6B-61B6-B3D8-ACA2-4AAF4B175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429725-AB22-0285-4F2B-45821F4F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FAFF171-FC17-2047-733B-825971628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6B2CF3-FF28-0375-93E3-5BDDC0E76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4923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B9A9DA-0C31-1337-63F7-27810A2BB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D212809-EBFC-75CC-01DF-0E659D2879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3D3D9F-B491-520E-AD4F-CD5B548BC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E2EC60-2815-D9AC-D384-279745EA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75DCC0-1375-AEA7-5346-73E91B36C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EF05FF-BE84-ACAE-EC4D-1C5BBC678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94561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36844D-2B77-EC34-FAC6-BEBE9241D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815DFEC-9335-DDF0-785A-92C72358AE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02BFA5D-E7F7-2F28-984A-CCA755D3D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03C79C-C92F-C36B-9218-9FB5C9536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5B3D44-3AAA-42FA-E081-7F9FF1327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260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C250C95-B86A-CAAF-2C60-5D8EBDB30C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72AC696-8F98-B7E4-075E-4EE296CB9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1862EB-4D76-DE0F-2E27-F8F244273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7B9F71-BB99-0059-3ECA-4D953DFA7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2E515E-A53D-22C5-DE3A-9E9B99FC4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04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g object 16">
            <a:extLst>
              <a:ext uri="{FF2B5EF4-FFF2-40B4-BE49-F238E27FC236}">
                <a16:creationId xmlns:a16="http://schemas.microsoft.com/office/drawing/2014/main" id="{3F96B285-2ED7-3E0F-0831-1FC4FB0D517E}"/>
              </a:ext>
            </a:extLst>
          </p:cNvPr>
          <p:cNvSpPr/>
          <p:nvPr userDrawn="1"/>
        </p:nvSpPr>
        <p:spPr>
          <a:xfrm>
            <a:off x="1" y="1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0688955" h="7557134">
                <a:moveTo>
                  <a:pt x="10688815" y="0"/>
                </a:moveTo>
                <a:lnTo>
                  <a:pt x="0" y="0"/>
                </a:lnTo>
                <a:lnTo>
                  <a:pt x="0" y="7556817"/>
                </a:lnTo>
                <a:lnTo>
                  <a:pt x="10688815" y="7556817"/>
                </a:lnTo>
                <a:lnTo>
                  <a:pt x="10688815" y="0"/>
                </a:lnTo>
                <a:close/>
              </a:path>
            </a:pathLst>
          </a:custGeom>
          <a:solidFill>
            <a:srgbClr val="F6D468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8" name="bg object 18">
            <a:extLst>
              <a:ext uri="{FF2B5EF4-FFF2-40B4-BE49-F238E27FC236}">
                <a16:creationId xmlns:a16="http://schemas.microsoft.com/office/drawing/2014/main" id="{27AC5C9F-9AEB-AA5A-854B-3ABC967D7810}"/>
              </a:ext>
            </a:extLst>
          </p:cNvPr>
          <p:cNvSpPr/>
          <p:nvPr userDrawn="1"/>
        </p:nvSpPr>
        <p:spPr>
          <a:xfrm>
            <a:off x="576949" y="3899140"/>
            <a:ext cx="3406921" cy="2958859"/>
          </a:xfrm>
          <a:custGeom>
            <a:avLst/>
            <a:gdLst/>
            <a:ahLst/>
            <a:cxnLst/>
            <a:rect l="l" t="t" r="r" b="b"/>
            <a:pathLst>
              <a:path w="2804795" h="3780154">
                <a:moveTo>
                  <a:pt x="2264435" y="0"/>
                </a:moveTo>
                <a:lnTo>
                  <a:pt x="540004" y="0"/>
                </a:lnTo>
                <a:lnTo>
                  <a:pt x="490852" y="2206"/>
                </a:lnTo>
                <a:lnTo>
                  <a:pt x="442938" y="8700"/>
                </a:lnTo>
                <a:lnTo>
                  <a:pt x="396450" y="19289"/>
                </a:lnTo>
                <a:lnTo>
                  <a:pt x="351579" y="33784"/>
                </a:lnTo>
                <a:lnTo>
                  <a:pt x="308517" y="51993"/>
                </a:lnTo>
                <a:lnTo>
                  <a:pt x="267454" y="73726"/>
                </a:lnTo>
                <a:lnTo>
                  <a:pt x="228580" y="98793"/>
                </a:lnTo>
                <a:lnTo>
                  <a:pt x="192087" y="127002"/>
                </a:lnTo>
                <a:lnTo>
                  <a:pt x="158164" y="158164"/>
                </a:lnTo>
                <a:lnTo>
                  <a:pt x="127002" y="192087"/>
                </a:lnTo>
                <a:lnTo>
                  <a:pt x="98793" y="228580"/>
                </a:lnTo>
                <a:lnTo>
                  <a:pt x="73726" y="267454"/>
                </a:lnTo>
                <a:lnTo>
                  <a:pt x="51993" y="308517"/>
                </a:lnTo>
                <a:lnTo>
                  <a:pt x="33784" y="351579"/>
                </a:lnTo>
                <a:lnTo>
                  <a:pt x="19289" y="396450"/>
                </a:lnTo>
                <a:lnTo>
                  <a:pt x="8700" y="442938"/>
                </a:lnTo>
                <a:lnTo>
                  <a:pt x="2206" y="490852"/>
                </a:lnTo>
                <a:lnTo>
                  <a:pt x="0" y="540004"/>
                </a:lnTo>
                <a:lnTo>
                  <a:pt x="0" y="3672001"/>
                </a:lnTo>
                <a:lnTo>
                  <a:pt x="2206" y="3721152"/>
                </a:lnTo>
                <a:lnTo>
                  <a:pt x="8700" y="3769067"/>
                </a:lnTo>
                <a:lnTo>
                  <a:pt x="11190" y="3779999"/>
                </a:lnTo>
                <a:lnTo>
                  <a:pt x="2793236" y="3779999"/>
                </a:lnTo>
                <a:lnTo>
                  <a:pt x="2795726" y="3769067"/>
                </a:lnTo>
                <a:lnTo>
                  <a:pt x="2802219" y="3721152"/>
                </a:lnTo>
                <a:lnTo>
                  <a:pt x="2804426" y="3672001"/>
                </a:lnTo>
                <a:lnTo>
                  <a:pt x="2804426" y="540004"/>
                </a:lnTo>
                <a:lnTo>
                  <a:pt x="2802219" y="490852"/>
                </a:lnTo>
                <a:lnTo>
                  <a:pt x="2795726" y="442938"/>
                </a:lnTo>
                <a:lnTo>
                  <a:pt x="2785138" y="396450"/>
                </a:lnTo>
                <a:lnTo>
                  <a:pt x="2770644" y="351579"/>
                </a:lnTo>
                <a:lnTo>
                  <a:pt x="2752435" y="308517"/>
                </a:lnTo>
                <a:lnTo>
                  <a:pt x="2730703" y="267454"/>
                </a:lnTo>
                <a:lnTo>
                  <a:pt x="2705637" y="228580"/>
                </a:lnTo>
                <a:lnTo>
                  <a:pt x="2677429" y="192087"/>
                </a:lnTo>
                <a:lnTo>
                  <a:pt x="2646268" y="158164"/>
                </a:lnTo>
                <a:lnTo>
                  <a:pt x="2612347" y="127002"/>
                </a:lnTo>
                <a:lnTo>
                  <a:pt x="2575854" y="98793"/>
                </a:lnTo>
                <a:lnTo>
                  <a:pt x="2536981" y="73726"/>
                </a:lnTo>
                <a:lnTo>
                  <a:pt x="2495919" y="51993"/>
                </a:lnTo>
                <a:lnTo>
                  <a:pt x="2452857" y="33784"/>
                </a:lnTo>
                <a:lnTo>
                  <a:pt x="2407988" y="19289"/>
                </a:lnTo>
                <a:lnTo>
                  <a:pt x="2361500" y="8700"/>
                </a:lnTo>
                <a:lnTo>
                  <a:pt x="2313586" y="2206"/>
                </a:lnTo>
                <a:lnTo>
                  <a:pt x="2264435" y="0"/>
                </a:lnTo>
                <a:close/>
              </a:path>
            </a:pathLst>
          </a:custGeom>
          <a:solidFill>
            <a:srgbClr val="4457A6"/>
          </a:solidFill>
        </p:spPr>
        <p:txBody>
          <a:bodyPr wrap="square" lIns="0" tIns="0" rIns="0" bIns="0" rtlCol="0"/>
          <a:lstStyle/>
          <a:p>
            <a:pPr algn="l"/>
            <a:endParaRPr sz="952"/>
          </a:p>
        </p:txBody>
      </p:sp>
      <p:sp>
        <p:nvSpPr>
          <p:cNvPr id="10" name="Espace réservé du texte 6">
            <a:extLst>
              <a:ext uri="{FF2B5EF4-FFF2-40B4-BE49-F238E27FC236}">
                <a16:creationId xmlns:a16="http://schemas.microsoft.com/office/drawing/2014/main" id="{C71B3EC2-3503-BF60-7899-3004FBDDDC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09095" y="4226208"/>
            <a:ext cx="2942628" cy="10139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8000" b="1" i="0">
                <a:solidFill>
                  <a:srgbClr val="FAD858"/>
                </a:solidFill>
                <a:latin typeface="Montserrat" pitchFamily="2" charset="77"/>
              </a:defRPr>
            </a:lvl1pPr>
          </a:lstStyle>
          <a:p>
            <a:pPr lvl="0"/>
            <a:r>
              <a:rPr lang="fr-FR"/>
              <a:t>00</a:t>
            </a:r>
          </a:p>
        </p:txBody>
      </p:sp>
      <p:sp>
        <p:nvSpPr>
          <p:cNvPr id="11" name="Espace réservé du texte 12">
            <a:extLst>
              <a:ext uri="{FF2B5EF4-FFF2-40B4-BE49-F238E27FC236}">
                <a16:creationId xmlns:a16="http://schemas.microsoft.com/office/drawing/2014/main" id="{796CB0BE-13E6-85F8-E48B-70D6DF3933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9096" y="5317800"/>
            <a:ext cx="2942627" cy="13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 b="1" i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fr-FR"/>
              <a:t>Cliquez pour ajouter un titre </a:t>
            </a:r>
          </a:p>
        </p:txBody>
      </p:sp>
    </p:spTree>
    <p:extLst>
      <p:ext uri="{BB962C8B-B14F-4D97-AF65-F5344CB8AC3E}">
        <p14:creationId xmlns:p14="http://schemas.microsoft.com/office/powerpoint/2010/main" val="341395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65F5A8-9BA6-AFE1-E591-A4A4A6DA8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242" y="833587"/>
            <a:ext cx="11369049" cy="5584466"/>
          </a:xfrm>
        </p:spPr>
        <p:txBody>
          <a:bodyPr>
            <a:normAutofit/>
          </a:bodyPr>
          <a:lstStyle>
            <a:lvl1pPr marL="228600" indent="-228600">
              <a:buClr>
                <a:schemeClr val="tx2"/>
              </a:buClr>
              <a:buFont typeface="Wingdings" panose="05000000000000000000" pitchFamily="2" charset="2"/>
              <a:buChar char="§"/>
              <a:defRPr sz="1400">
                <a:solidFill>
                  <a:schemeClr val="accent3"/>
                </a:solidFill>
              </a:defRPr>
            </a:lvl1pPr>
            <a:lvl2pPr marL="685800" indent="-228600">
              <a:buClr>
                <a:schemeClr val="tx2"/>
              </a:buClr>
              <a:buFont typeface="Wingdings" panose="05000000000000000000" pitchFamily="2" charset="2"/>
              <a:buChar char="ü"/>
              <a:defRPr sz="1400">
                <a:solidFill>
                  <a:schemeClr val="accent3"/>
                </a:solidFill>
              </a:defRPr>
            </a:lvl2pPr>
            <a:lvl3pPr>
              <a:buClr>
                <a:schemeClr val="tx2"/>
              </a:buClr>
              <a:defRPr sz="1400">
                <a:solidFill>
                  <a:schemeClr val="accent3"/>
                </a:solidFill>
              </a:defRPr>
            </a:lvl3pPr>
            <a:lvl4pPr marL="16002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400">
                <a:solidFill>
                  <a:schemeClr val="accent3"/>
                </a:solidFill>
              </a:defRPr>
            </a:lvl4pPr>
            <a:lvl5pPr marL="2114550" indent="-285750">
              <a:buClr>
                <a:schemeClr val="tx2"/>
              </a:buClr>
              <a:buFont typeface="Wingdings" panose="05000000000000000000" pitchFamily="2" charset="2"/>
              <a:buChar char="Ø"/>
              <a:defRPr sz="1400">
                <a:solidFill>
                  <a:schemeClr val="accent3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6E8827-0948-A332-85D0-73CEEB822FED}"/>
              </a:ext>
            </a:extLst>
          </p:cNvPr>
          <p:cNvSpPr/>
          <p:nvPr userDrawn="1"/>
        </p:nvSpPr>
        <p:spPr>
          <a:xfrm>
            <a:off x="266175" y="230188"/>
            <a:ext cx="10076897" cy="450849"/>
          </a:xfrm>
          <a:prstGeom prst="rect">
            <a:avLst/>
          </a:prstGeom>
          <a:solidFill>
            <a:srgbClr val="44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24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121DCD-7497-838F-1A84-B0307CE4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42" y="296863"/>
            <a:ext cx="9849928" cy="315912"/>
          </a:xfrm>
        </p:spPr>
        <p:txBody>
          <a:bodyPr>
            <a:noAutofit/>
          </a:bodyPr>
          <a:lstStyle>
            <a:lvl1pPr>
              <a:defRPr sz="2400" cap="sm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pic>
        <p:nvPicPr>
          <p:cNvPr id="10" name="Image 9" descr="Une image contenant texte, Police, capture d’écran, Graphique&#10;&#10;Description générée automatiquement">
            <a:extLst>
              <a:ext uri="{FF2B5EF4-FFF2-40B4-BE49-F238E27FC236}">
                <a16:creationId xmlns:a16="http://schemas.microsoft.com/office/drawing/2014/main" id="{F5AA3AB6-4225-111E-8C45-9039D916F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183" y="230187"/>
            <a:ext cx="937109" cy="450849"/>
          </a:xfrm>
          <a:prstGeom prst="rect">
            <a:avLst/>
          </a:prstGeom>
        </p:spPr>
      </p:pic>
      <p:sp>
        <p:nvSpPr>
          <p:cNvPr id="11" name="bg object 16">
            <a:extLst>
              <a:ext uri="{FF2B5EF4-FFF2-40B4-BE49-F238E27FC236}">
                <a16:creationId xmlns:a16="http://schemas.microsoft.com/office/drawing/2014/main" id="{3FB873AE-2C64-5557-11A6-DBDFCE7C7D9B}"/>
              </a:ext>
            </a:extLst>
          </p:cNvPr>
          <p:cNvSpPr/>
          <p:nvPr userDrawn="1"/>
        </p:nvSpPr>
        <p:spPr>
          <a:xfrm>
            <a:off x="0" y="6561137"/>
            <a:ext cx="12192000" cy="296863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DCD83-DEAF-63CD-0BEB-5FF70C2E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89059" y="6602728"/>
            <a:ext cx="4114800" cy="213681"/>
          </a:xfr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A9F15A-B018-7C12-1D2B-E74688EE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9737" y="6594475"/>
            <a:ext cx="907211" cy="230187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A3F27BBA-4D83-4328-89D5-33DD4CE0FCA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212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F6E8827-0948-A332-85D0-73CEEB822FED}"/>
              </a:ext>
            </a:extLst>
          </p:cNvPr>
          <p:cNvSpPr/>
          <p:nvPr userDrawn="1"/>
        </p:nvSpPr>
        <p:spPr>
          <a:xfrm>
            <a:off x="266175" y="230188"/>
            <a:ext cx="10076897" cy="450849"/>
          </a:xfrm>
          <a:prstGeom prst="rect">
            <a:avLst/>
          </a:prstGeom>
          <a:solidFill>
            <a:srgbClr val="44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24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121DCD-7497-838F-1A84-B0307CE4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42" y="296863"/>
            <a:ext cx="9849928" cy="315912"/>
          </a:xfrm>
        </p:spPr>
        <p:txBody>
          <a:bodyPr>
            <a:noAutofit/>
          </a:bodyPr>
          <a:lstStyle>
            <a:lvl1pPr>
              <a:defRPr sz="2400" cap="sm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pic>
        <p:nvPicPr>
          <p:cNvPr id="10" name="Image 9" descr="Une image contenant texte, Police, capture d’écran, Graphique&#10;&#10;Description générée automatiquement">
            <a:extLst>
              <a:ext uri="{FF2B5EF4-FFF2-40B4-BE49-F238E27FC236}">
                <a16:creationId xmlns:a16="http://schemas.microsoft.com/office/drawing/2014/main" id="{F5AA3AB6-4225-111E-8C45-9039D916F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183" y="230187"/>
            <a:ext cx="937109" cy="450849"/>
          </a:xfrm>
          <a:prstGeom prst="rect">
            <a:avLst/>
          </a:prstGeom>
        </p:spPr>
      </p:pic>
      <p:sp>
        <p:nvSpPr>
          <p:cNvPr id="11" name="bg object 16">
            <a:extLst>
              <a:ext uri="{FF2B5EF4-FFF2-40B4-BE49-F238E27FC236}">
                <a16:creationId xmlns:a16="http://schemas.microsoft.com/office/drawing/2014/main" id="{3FB873AE-2C64-5557-11A6-DBDFCE7C7D9B}"/>
              </a:ext>
            </a:extLst>
          </p:cNvPr>
          <p:cNvSpPr/>
          <p:nvPr userDrawn="1"/>
        </p:nvSpPr>
        <p:spPr>
          <a:xfrm>
            <a:off x="0" y="6561137"/>
            <a:ext cx="12192000" cy="296863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DCD83-DEAF-63CD-0BEB-5FF70C2E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89059" y="6602728"/>
            <a:ext cx="4114800" cy="213681"/>
          </a:xfr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A9F15A-B018-7C12-1D2B-E74688EE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9737" y="6594475"/>
            <a:ext cx="907211" cy="230187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A3F27BBA-4D83-4328-89D5-33DD4CE0FCA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8223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yo Corpor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issu, blanc, capture d’écran, motif&#10;&#10;Description générée automatiquement">
            <a:extLst>
              <a:ext uri="{FF2B5EF4-FFF2-40B4-BE49-F238E27FC236}">
                <a16:creationId xmlns:a16="http://schemas.microsoft.com/office/drawing/2014/main" id="{570F0173-3BCB-BCF9-1A83-A1F01DB3AF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" y="0"/>
            <a:ext cx="12189797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F6E8827-0948-A332-85D0-73CEEB822FED}"/>
              </a:ext>
            </a:extLst>
          </p:cNvPr>
          <p:cNvSpPr/>
          <p:nvPr userDrawn="1"/>
        </p:nvSpPr>
        <p:spPr>
          <a:xfrm>
            <a:off x="266175" y="230188"/>
            <a:ext cx="10076897" cy="450849"/>
          </a:xfrm>
          <a:prstGeom prst="rect">
            <a:avLst/>
          </a:prstGeom>
          <a:solidFill>
            <a:srgbClr val="44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24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121DCD-7497-838F-1A84-B0307CE4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42" y="296863"/>
            <a:ext cx="9849928" cy="315912"/>
          </a:xfrm>
        </p:spPr>
        <p:txBody>
          <a:bodyPr>
            <a:noAutofit/>
          </a:bodyPr>
          <a:lstStyle>
            <a:lvl1pPr>
              <a:defRPr sz="2400" cap="sm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pic>
        <p:nvPicPr>
          <p:cNvPr id="10" name="Image 9" descr="Une image contenant texte, Police, capture d’écran, Graphique&#10;&#10;Description générée automatiquement">
            <a:extLst>
              <a:ext uri="{FF2B5EF4-FFF2-40B4-BE49-F238E27FC236}">
                <a16:creationId xmlns:a16="http://schemas.microsoft.com/office/drawing/2014/main" id="{F5AA3AB6-4225-111E-8C45-9039D916FDF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183" y="230187"/>
            <a:ext cx="937109" cy="450849"/>
          </a:xfrm>
          <a:prstGeom prst="rect">
            <a:avLst/>
          </a:prstGeom>
        </p:spPr>
      </p:pic>
      <p:sp>
        <p:nvSpPr>
          <p:cNvPr id="11" name="bg object 16">
            <a:extLst>
              <a:ext uri="{FF2B5EF4-FFF2-40B4-BE49-F238E27FC236}">
                <a16:creationId xmlns:a16="http://schemas.microsoft.com/office/drawing/2014/main" id="{3FB873AE-2C64-5557-11A6-DBDFCE7C7D9B}"/>
              </a:ext>
            </a:extLst>
          </p:cNvPr>
          <p:cNvSpPr/>
          <p:nvPr userDrawn="1"/>
        </p:nvSpPr>
        <p:spPr>
          <a:xfrm>
            <a:off x="0" y="6561137"/>
            <a:ext cx="12192000" cy="296863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DCD83-DEAF-63CD-0BEB-5FF70C2E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89059" y="6602728"/>
            <a:ext cx="4114800" cy="213681"/>
          </a:xfr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A9F15A-B018-7C12-1D2B-E74688EE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9737" y="6594475"/>
            <a:ext cx="907211" cy="230187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A3F27BBA-4D83-4328-89D5-33DD4CE0FCA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470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 cl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issu, blanc, capture d’écran, motif&#10;&#10;Description générée automatiquement">
            <a:extLst>
              <a:ext uri="{FF2B5EF4-FFF2-40B4-BE49-F238E27FC236}">
                <a16:creationId xmlns:a16="http://schemas.microsoft.com/office/drawing/2014/main" id="{570F0173-3BCB-BCF9-1A83-A1F01DB3AF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" y="0"/>
            <a:ext cx="12189797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CFA871F-E2D5-A8C3-90CA-C1497715187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 cmpd="sng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49000">
                  <a:schemeClr val="tx2"/>
                </a:gs>
              </a:gsLst>
              <a:lin ang="5400000" scaled="1"/>
            </a:gra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2192000"/>
                      <a:gd name="connsiteY0" fmla="*/ 0 h 6858000"/>
                      <a:gd name="connsiteX1" fmla="*/ 12192000 w 12192000"/>
                      <a:gd name="connsiteY1" fmla="*/ 0 h 6858000"/>
                      <a:gd name="connsiteX2" fmla="*/ 12192000 w 12192000"/>
                      <a:gd name="connsiteY2" fmla="*/ 6858000 h 6858000"/>
                      <a:gd name="connsiteX3" fmla="*/ 0 w 12192000"/>
                      <a:gd name="connsiteY3" fmla="*/ 6858000 h 6858000"/>
                      <a:gd name="connsiteX4" fmla="*/ 0 w 12192000"/>
                      <a:gd name="connsiteY4" fmla="*/ 0 h 6858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192000" h="6858000" extrusionOk="0">
                        <a:moveTo>
                          <a:pt x="0" y="0"/>
                        </a:moveTo>
                        <a:cubicBezTo>
                          <a:pt x="4137690" y="118645"/>
                          <a:pt x="7294484" y="116012"/>
                          <a:pt x="12192000" y="0"/>
                        </a:cubicBezTo>
                        <a:cubicBezTo>
                          <a:pt x="12059118" y="1167935"/>
                          <a:pt x="12276951" y="5720177"/>
                          <a:pt x="12192000" y="6858000"/>
                        </a:cubicBezTo>
                        <a:cubicBezTo>
                          <a:pt x="10871685" y="6992600"/>
                          <a:pt x="5389075" y="6700804"/>
                          <a:pt x="0" y="6858000"/>
                        </a:cubicBezTo>
                        <a:cubicBezTo>
                          <a:pt x="-20187" y="5183322"/>
                          <a:pt x="-152480" y="85712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D7262148-A930-7C2E-6412-BEC0B37D944E}"/>
              </a:ext>
            </a:extLst>
          </p:cNvPr>
          <p:cNvSpPr/>
          <p:nvPr userDrawn="1"/>
        </p:nvSpPr>
        <p:spPr>
          <a:xfrm>
            <a:off x="0" y="6561137"/>
            <a:ext cx="12192000" cy="296863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DCD83-DEAF-63CD-0BEB-5FF70C2E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89059" y="6602728"/>
            <a:ext cx="4114800" cy="213681"/>
          </a:xfr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A9F15A-B018-7C12-1D2B-E74688EE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9737" y="6594475"/>
            <a:ext cx="907211" cy="230187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A3F27BBA-4D83-4328-89D5-33DD4CE0FCA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86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résentation d'écra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65F5A8-9BA6-AFE1-E591-A4A4A6DA8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242" y="833587"/>
            <a:ext cx="6011173" cy="5584466"/>
          </a:xfrm>
        </p:spPr>
        <p:txBody>
          <a:bodyPr>
            <a:normAutofit/>
          </a:bodyPr>
          <a:lstStyle>
            <a:lvl1pPr marL="228600" indent="-228600" algn="just">
              <a:buClr>
                <a:schemeClr val="tx2"/>
              </a:buClr>
              <a:buFont typeface="Wingdings" panose="05000000000000000000" pitchFamily="2" charset="2"/>
              <a:buChar char="§"/>
              <a:defRPr sz="1400">
                <a:solidFill>
                  <a:schemeClr val="accent3"/>
                </a:solidFill>
              </a:defRPr>
            </a:lvl1pPr>
            <a:lvl2pPr marL="685800" indent="-228600" algn="just">
              <a:buClr>
                <a:schemeClr val="tx2"/>
              </a:buClr>
              <a:buFont typeface="Wingdings" panose="05000000000000000000" pitchFamily="2" charset="2"/>
              <a:buChar char="ü"/>
              <a:defRPr sz="1400">
                <a:solidFill>
                  <a:schemeClr val="accent3"/>
                </a:solidFill>
              </a:defRPr>
            </a:lvl2pPr>
            <a:lvl3pPr algn="just">
              <a:buClr>
                <a:schemeClr val="tx2"/>
              </a:buClr>
              <a:defRPr sz="1400">
                <a:solidFill>
                  <a:schemeClr val="accent3"/>
                </a:solidFill>
              </a:defRPr>
            </a:lvl3pPr>
            <a:lvl4pPr marL="1600200" indent="-228600" algn="just">
              <a:buClr>
                <a:schemeClr val="tx2"/>
              </a:buClr>
              <a:buFont typeface="Courier New" panose="02070309020205020404" pitchFamily="49" charset="0"/>
              <a:buChar char="o"/>
              <a:defRPr sz="1400">
                <a:solidFill>
                  <a:schemeClr val="accent3"/>
                </a:solidFill>
              </a:defRPr>
            </a:lvl4pPr>
            <a:lvl5pPr marL="2057400" indent="-228600" algn="just">
              <a:buClr>
                <a:schemeClr val="tx2"/>
              </a:buClr>
              <a:buFont typeface="Wingdings" panose="05000000000000000000" pitchFamily="2" charset="2"/>
              <a:buChar char="Ø"/>
              <a:defRPr sz="1400">
                <a:solidFill>
                  <a:schemeClr val="accent3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6E8827-0948-A332-85D0-73CEEB822FED}"/>
              </a:ext>
            </a:extLst>
          </p:cNvPr>
          <p:cNvSpPr/>
          <p:nvPr userDrawn="1"/>
        </p:nvSpPr>
        <p:spPr>
          <a:xfrm>
            <a:off x="266175" y="230188"/>
            <a:ext cx="10076897" cy="450849"/>
          </a:xfrm>
          <a:prstGeom prst="rect">
            <a:avLst/>
          </a:prstGeom>
          <a:solidFill>
            <a:srgbClr val="44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24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121DCD-7497-838F-1A84-B0307CE4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42" y="296863"/>
            <a:ext cx="9849928" cy="315912"/>
          </a:xfrm>
        </p:spPr>
        <p:txBody>
          <a:bodyPr>
            <a:noAutofit/>
          </a:bodyPr>
          <a:lstStyle>
            <a:lvl1pPr>
              <a:defRPr sz="2400" cap="sm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pic>
        <p:nvPicPr>
          <p:cNvPr id="10" name="Image 9" descr="Une image contenant texte, Police, capture d’écran, Graphique&#10;&#10;Description générée automatiquement">
            <a:extLst>
              <a:ext uri="{FF2B5EF4-FFF2-40B4-BE49-F238E27FC236}">
                <a16:creationId xmlns:a16="http://schemas.microsoft.com/office/drawing/2014/main" id="{F5AA3AB6-4225-111E-8C45-9039D916F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183" y="230187"/>
            <a:ext cx="937109" cy="450849"/>
          </a:xfrm>
          <a:prstGeom prst="rect">
            <a:avLst/>
          </a:prstGeom>
        </p:spPr>
      </p:pic>
      <p:sp>
        <p:nvSpPr>
          <p:cNvPr id="11" name="bg object 16">
            <a:extLst>
              <a:ext uri="{FF2B5EF4-FFF2-40B4-BE49-F238E27FC236}">
                <a16:creationId xmlns:a16="http://schemas.microsoft.com/office/drawing/2014/main" id="{3FB873AE-2C64-5557-11A6-DBDFCE7C7D9B}"/>
              </a:ext>
            </a:extLst>
          </p:cNvPr>
          <p:cNvSpPr/>
          <p:nvPr userDrawn="1"/>
        </p:nvSpPr>
        <p:spPr>
          <a:xfrm>
            <a:off x="0" y="6561137"/>
            <a:ext cx="12192000" cy="296863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DCD83-DEAF-63CD-0BEB-5FF70C2E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89059" y="6602728"/>
            <a:ext cx="4114800" cy="213681"/>
          </a:xfr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A9F15A-B018-7C12-1D2B-E74688EE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9737" y="6594475"/>
            <a:ext cx="907211" cy="230187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A3F27BBA-4D83-4328-89D5-33DD4CE0FCA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F339EC-F99F-AB27-851A-ABC74CBB126A}"/>
              </a:ext>
            </a:extLst>
          </p:cNvPr>
          <p:cNvSpPr/>
          <p:nvPr userDrawn="1"/>
        </p:nvSpPr>
        <p:spPr>
          <a:xfrm>
            <a:off x="6631858" y="824120"/>
            <a:ext cx="5307099" cy="559393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436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F6B8E87-9724-4F55-BAC6-B35F0CAE01D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2203" y="239912"/>
            <a:ext cx="914581" cy="39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4F41BC1-AAAF-49D8-857F-1FF1E755B77F}"/>
              </a:ext>
            </a:extLst>
          </p:cNvPr>
          <p:cNvSpPr/>
          <p:nvPr userDrawn="1"/>
        </p:nvSpPr>
        <p:spPr>
          <a:xfrm>
            <a:off x="145071" y="153934"/>
            <a:ext cx="10870064" cy="490964"/>
          </a:xfrm>
          <a:prstGeom prst="rect">
            <a:avLst/>
          </a:prstGeom>
          <a:solidFill>
            <a:srgbClr val="44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69"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id="{C35FC0A2-706E-4E77-93C7-632865E92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151" y="223415"/>
            <a:ext cx="9681427" cy="3264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57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Holder 6">
            <a:extLst>
              <a:ext uri="{FF2B5EF4-FFF2-40B4-BE49-F238E27FC236}">
                <a16:creationId xmlns:a16="http://schemas.microsoft.com/office/drawing/2014/main" id="{0D3F1439-462C-6466-2C31-A2A5FDBC28FE}"/>
              </a:ext>
            </a:extLst>
          </p:cNvPr>
          <p:cNvSpPr txBox="1">
            <a:spLocks/>
          </p:cNvSpPr>
          <p:nvPr userDrawn="1"/>
        </p:nvSpPr>
        <p:spPr>
          <a:xfrm>
            <a:off x="11830005" y="6643611"/>
            <a:ext cx="267152" cy="16353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r" defTabSz="914400" rtl="0" eaLnBrk="1" latinLnBrk="0" hangingPunct="1">
              <a:defRPr sz="907" b="1" i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8945">
              <a:spcBef>
                <a:spcPts val="4"/>
              </a:spcBef>
            </a:pPr>
            <a:fld id="{81D60167-4931-47E6-BA6A-407CBD079E47}" type="slidenum">
              <a:rPr lang="fr-FR" smtClean="0"/>
              <a:pPr marL="48945">
                <a:spcBef>
                  <a:spcPts val="4"/>
                </a:spcBef>
              </a:pPr>
              <a:t>‹N°›</a:t>
            </a:fld>
            <a:endParaRPr lang="fr-FR"/>
          </a:p>
        </p:txBody>
      </p:sp>
      <p:sp>
        <p:nvSpPr>
          <p:cNvPr id="9" name="bg object 16">
            <a:extLst>
              <a:ext uri="{FF2B5EF4-FFF2-40B4-BE49-F238E27FC236}">
                <a16:creationId xmlns:a16="http://schemas.microsoft.com/office/drawing/2014/main" id="{BFBB1B74-F09D-AC74-85F2-63D701DC0EB7}"/>
              </a:ext>
            </a:extLst>
          </p:cNvPr>
          <p:cNvSpPr/>
          <p:nvPr userDrawn="1"/>
        </p:nvSpPr>
        <p:spPr>
          <a:xfrm>
            <a:off x="756458" y="6606272"/>
            <a:ext cx="11434094" cy="249329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0" name="Holder 6">
            <a:extLst>
              <a:ext uri="{FF2B5EF4-FFF2-40B4-BE49-F238E27FC236}">
                <a16:creationId xmlns:a16="http://schemas.microsoft.com/office/drawing/2014/main" id="{63137FD9-106A-F681-867F-8121C18CE3B9}"/>
              </a:ext>
            </a:extLst>
          </p:cNvPr>
          <p:cNvSpPr txBox="1">
            <a:spLocks/>
          </p:cNvSpPr>
          <p:nvPr userDrawn="1"/>
        </p:nvSpPr>
        <p:spPr>
          <a:xfrm>
            <a:off x="11746237" y="6673055"/>
            <a:ext cx="270575" cy="7280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r" defTabSz="914400" rtl="0" eaLnBrk="1" latinLnBrk="0" hangingPunct="1">
              <a:defRPr sz="680" b="1" i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708">
              <a:spcBef>
                <a:spcPts val="3"/>
              </a:spcBef>
            </a:pPr>
            <a:fld id="{81D60167-4931-47E6-BA6A-407CBD079E47}" type="slidenum">
              <a:rPr lang="fr-FR" sz="900" smtClean="0"/>
              <a:pPr marL="36708">
                <a:spcBef>
                  <a:spcPts val="3"/>
                </a:spcBef>
              </a:pPr>
              <a:t>‹N°›</a:t>
            </a:fld>
            <a:endParaRPr lang="fr-FR" sz="90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F5B2F13-4D50-5FB5-C514-0455627C723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754" y="6547436"/>
            <a:ext cx="816749" cy="31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18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9F8D79-6A8D-5A64-A45B-6B4625EB5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A52D5C-5649-0921-DBFA-0D11695E3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E8F5A9-8D0E-A17D-373C-AC94C6E99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4F785A-D64B-2894-16BB-5E257B23C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84FD60-6F07-C8D2-11D8-6D5DBCD55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62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E7C3429-58D7-DDBF-C47B-D680F8A81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236454-45FC-0FDE-82CC-3BA8CD221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C69C31-8BED-57D2-4135-F2AADEA7B3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DAD611-A9D7-DCB1-D4D2-69958AABBA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25A81A-82FD-A83C-9FA3-852CFB4AA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27BBA-4D83-4328-89D5-33DD4CE0FC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315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3" r:id="rId4"/>
    <p:sldLayoutId id="2147483659" r:id="rId5"/>
    <p:sldLayoutId id="2147483661" r:id="rId6"/>
    <p:sldLayoutId id="2147483652" r:id="rId7"/>
    <p:sldLayoutId id="2147483674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4048743-BF29-D2C4-596F-6A90251B2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3A4744-565D-6D60-668D-D5B4691D5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D04479-2FBC-4DAC-CEE8-72F0692303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EAD571-5FDA-4FBA-B872-309C71C08336}" type="datetimeFigureOut">
              <a:rPr lang="fr-FR" smtClean="0"/>
              <a:t>04/02/2026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53226A-D618-258B-5914-AA1F008899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27FE3F-72CB-C779-745C-79C9A0AD5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950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FAB24EBF-6D26-B568-6477-89618730B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497" y="1422460"/>
            <a:ext cx="11863005" cy="1325563"/>
          </a:xfrm>
        </p:spPr>
        <p:txBody>
          <a:bodyPr>
            <a:normAutofit/>
          </a:bodyPr>
          <a:lstStyle/>
          <a:p>
            <a:r>
              <a:rPr lang="fr-FR" dirty="0"/>
              <a:t>Imprimante PC41E-D – Honeywell 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8019011-C873-C2B4-FC73-E127D1619D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0952" y="2501135"/>
            <a:ext cx="3051048" cy="305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306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1AB8D-EE8F-43D7-41BC-505EC1F89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4">
            <a:extLst>
              <a:ext uri="{FF2B5EF4-FFF2-40B4-BE49-F238E27FC236}">
                <a16:creationId xmlns:a16="http://schemas.microsoft.com/office/drawing/2014/main" id="{629842BA-1567-F474-5A87-939D1EB78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083" y="223415"/>
            <a:ext cx="10054495" cy="326436"/>
          </a:xfrm>
        </p:spPr>
        <p:txBody>
          <a:bodyPr/>
          <a:lstStyle/>
          <a:p>
            <a:r>
              <a:rPr lang="fr-FR" dirty="0"/>
              <a:t>Imprimante PC41E-D – Honeywell </a:t>
            </a:r>
          </a:p>
        </p:txBody>
      </p:sp>
      <p:sp>
        <p:nvSpPr>
          <p:cNvPr id="5" name="ZoneTexte 5">
            <a:extLst>
              <a:ext uri="{FF2B5EF4-FFF2-40B4-BE49-F238E27FC236}">
                <a16:creationId xmlns:a16="http://schemas.microsoft.com/office/drawing/2014/main" id="{741F9B4B-3385-8680-2EFE-6D338FD2E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498" y="917253"/>
            <a:ext cx="9404406" cy="52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7629" tIns="33815" rIns="67629" bIns="33815" anchor="t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rgbClr val="464C9C"/>
                </a:solidFill>
                <a:latin typeface="Arial"/>
                <a:cs typeface="Arial"/>
              </a:rPr>
              <a:t>Design compact et simplifié : </a:t>
            </a:r>
            <a:r>
              <a:rPr lang="fr-FR" sz="1400" b="0" dirty="0">
                <a:solidFill>
                  <a:srgbClr val="59596B"/>
                </a:solidFill>
                <a:latin typeface="Arial"/>
                <a:cs typeface="Arial"/>
              </a:rPr>
              <a:t>Solution thermique directe robuste et économique, conçue avec une interface à bouton unique et indicateur LED pour une simplicité d'utilisation maximale.</a:t>
            </a:r>
          </a:p>
          <a:p>
            <a:pPr algn="just">
              <a:buClr>
                <a:srgbClr val="4D539D"/>
              </a:buClr>
            </a:pPr>
            <a:endParaRPr lang="fr-FR" sz="1400" dirty="0">
              <a:solidFill>
                <a:srgbClr val="464C9C"/>
              </a:solidFill>
              <a:latin typeface="Arial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rgbClr val="464C9C"/>
                </a:solidFill>
                <a:latin typeface="Arial"/>
                <a:cs typeface="Arial"/>
              </a:rPr>
              <a:t>Performance fiable au quotidien :</a:t>
            </a:r>
            <a:r>
              <a:rPr lang="fr-FR" sz="1400" b="0" dirty="0">
                <a:solidFill>
                  <a:srgbClr val="59596B"/>
                </a:solidFill>
                <a:latin typeface="Arial"/>
                <a:cs typeface="Arial"/>
              </a:rPr>
              <a:t> Offre une qualité d'impression constante jusqu'à 300 dpi avec une vitesse de pointe de 8 pouces par seconde (en 203 dpi) pour répondre aux besoins de l'industrie légère et du </a:t>
            </a:r>
            <a:r>
              <a:rPr lang="fr-FR" sz="1400" b="0" dirty="0" err="1">
                <a:solidFill>
                  <a:srgbClr val="59596B"/>
                </a:solidFill>
                <a:latin typeface="Arial"/>
                <a:cs typeface="Arial"/>
              </a:rPr>
              <a:t>retail</a:t>
            </a:r>
            <a:r>
              <a:rPr lang="fr-FR" sz="1400" b="0" dirty="0">
                <a:solidFill>
                  <a:srgbClr val="59596B"/>
                </a:solidFill>
                <a:latin typeface="Arial"/>
                <a:cs typeface="Arial"/>
              </a:rPr>
              <a:t>.</a:t>
            </a:r>
          </a:p>
          <a:p>
            <a:pPr algn="just">
              <a:buClr>
                <a:srgbClr val="4D539D"/>
              </a:buClr>
            </a:pPr>
            <a:endParaRPr lang="fr-FR" sz="1400" dirty="0">
              <a:solidFill>
                <a:srgbClr val="464C9C"/>
              </a:solidFill>
              <a:latin typeface="Arial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rgbClr val="464C9C"/>
                </a:solidFill>
                <a:latin typeface="Arial"/>
                <a:cs typeface="Arial"/>
              </a:rPr>
              <a:t>Gestion moderne avec Printer Edge™ : </a:t>
            </a:r>
            <a:r>
              <a:rPr lang="fr-FR" sz="1400" b="0" dirty="0">
                <a:solidFill>
                  <a:srgbClr val="59596B"/>
                </a:solidFill>
                <a:latin typeface="Arial"/>
                <a:cs typeface="Arial"/>
              </a:rPr>
              <a:t>Bénéficie de la plateforme logicielle connectée Honeywell pour un déploiement rapide et une sécurité réseau renforcée.</a:t>
            </a:r>
          </a:p>
          <a:p>
            <a:pPr algn="just">
              <a:buClr>
                <a:srgbClr val="4D539D"/>
              </a:buClr>
            </a:pPr>
            <a:endParaRPr lang="fr-FR" sz="1400" dirty="0">
              <a:solidFill>
                <a:srgbClr val="464C9C"/>
              </a:solidFill>
              <a:latin typeface="Arial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rgbClr val="464C9C"/>
                </a:solidFill>
                <a:latin typeface="Arial"/>
                <a:cs typeface="Arial"/>
              </a:rPr>
              <a:t>Connectivité essentielle : </a:t>
            </a:r>
            <a:r>
              <a:rPr lang="fr-FR" sz="1400" b="0" dirty="0">
                <a:solidFill>
                  <a:srgbClr val="59596B"/>
                </a:solidFill>
                <a:latin typeface="Arial"/>
                <a:cs typeface="Arial"/>
              </a:rPr>
              <a:t>Équipée en standard d'interfaces USB </a:t>
            </a:r>
            <a:r>
              <a:rPr lang="fr-FR" sz="1400" b="0" dirty="0" err="1">
                <a:solidFill>
                  <a:srgbClr val="59596B"/>
                </a:solidFill>
                <a:latin typeface="Arial"/>
                <a:cs typeface="Arial"/>
              </a:rPr>
              <a:t>Device</a:t>
            </a:r>
            <a:r>
              <a:rPr lang="fr-FR" sz="1400" b="0" dirty="0">
                <a:solidFill>
                  <a:srgbClr val="59596B"/>
                </a:solidFill>
                <a:latin typeface="Arial"/>
                <a:cs typeface="Arial"/>
              </a:rPr>
              <a:t> et USB Host pour une intégration directe et fiable aux systèmes existants.</a:t>
            </a:r>
          </a:p>
          <a:p>
            <a:pPr algn="just">
              <a:buClr>
                <a:srgbClr val="4D539D"/>
              </a:buClr>
            </a:pPr>
            <a:endParaRPr lang="fr-FR" sz="1400" dirty="0">
              <a:solidFill>
                <a:srgbClr val="464C9C"/>
              </a:solidFill>
              <a:latin typeface="Arial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rgbClr val="464C9C"/>
                </a:solidFill>
                <a:latin typeface="Arial"/>
                <a:cs typeface="Arial"/>
              </a:rPr>
              <a:t>Bouton ECO intégré : </a:t>
            </a:r>
            <a:r>
              <a:rPr lang="fr-FR" sz="1400" b="0" dirty="0">
                <a:solidFill>
                  <a:srgbClr val="59596B"/>
                </a:solidFill>
                <a:latin typeface="Arial"/>
                <a:cs typeface="Arial"/>
              </a:rPr>
              <a:t>Comme le reste de la gamme, elle dispose du bouton ECO pour optimiser la consommation de supports et réduire les temps de calibration.</a:t>
            </a:r>
          </a:p>
          <a:p>
            <a:pPr algn="just">
              <a:buClr>
                <a:srgbClr val="4D539D"/>
              </a:buClr>
            </a:pPr>
            <a:endParaRPr lang="fr-FR" sz="1400" dirty="0">
              <a:solidFill>
                <a:srgbClr val="464C9C"/>
              </a:solidFill>
              <a:latin typeface="Arial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rgbClr val="464C9C"/>
                </a:solidFill>
                <a:latin typeface="Arial"/>
                <a:cs typeface="Arial"/>
              </a:rPr>
              <a:t>Format ultra-compact : </a:t>
            </a:r>
            <a:r>
              <a:rPr lang="fr-FR" sz="1400" b="0" dirty="0">
                <a:solidFill>
                  <a:srgbClr val="59596B"/>
                </a:solidFill>
                <a:latin typeface="Arial"/>
                <a:cs typeface="Arial"/>
              </a:rPr>
              <a:t>Idéale pour les environnements où l'espace est critique, avec une structure durable protégeant l'investissement contre les manipulations fréquentes.</a:t>
            </a:r>
          </a:p>
          <a:p>
            <a:pPr algn="just">
              <a:buClr>
                <a:srgbClr val="4D539D"/>
              </a:buClr>
            </a:pPr>
            <a:endParaRPr lang="fr-FR" sz="1400" dirty="0">
              <a:solidFill>
                <a:srgbClr val="464C9C"/>
              </a:solidFill>
              <a:latin typeface="Arial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rgbClr val="464C9C"/>
                </a:solidFill>
                <a:latin typeface="Arial"/>
                <a:cs typeface="Arial"/>
              </a:rPr>
              <a:t>Efficacité budgétaire : </a:t>
            </a:r>
            <a:r>
              <a:rPr lang="fr-FR" sz="1400" b="0" dirty="0">
                <a:solidFill>
                  <a:srgbClr val="59596B"/>
                </a:solidFill>
                <a:latin typeface="Arial"/>
                <a:cs typeface="Arial"/>
              </a:rPr>
              <a:t>Une imprimante de classe entreprise qui offre l'essentiel de la performance Honeywell sans compromis sur le budget.</a:t>
            </a:r>
          </a:p>
          <a:p>
            <a:pPr algn="just">
              <a:buClr>
                <a:srgbClr val="4D539D"/>
              </a:buClr>
            </a:pPr>
            <a:endParaRPr lang="fr-FR" sz="1400" dirty="0">
              <a:solidFill>
                <a:srgbClr val="464C9C"/>
              </a:solidFill>
              <a:latin typeface="Arial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400" dirty="0">
                <a:solidFill>
                  <a:srgbClr val="464C9C"/>
                </a:solidFill>
                <a:latin typeface="Arial"/>
                <a:cs typeface="Arial"/>
              </a:rPr>
              <a:t>Surveillance opérationnelle :</a:t>
            </a:r>
            <a:r>
              <a:rPr lang="fr-FR" sz="1400" b="0" dirty="0">
                <a:solidFill>
                  <a:srgbClr val="59596B"/>
                </a:solidFill>
                <a:latin typeface="Arial"/>
                <a:cs typeface="Arial"/>
              </a:rPr>
              <a:t> Un voyant DEL unique permet de surveiller facilement l'état de l'imprimante et d'assurer un flux de travail continu.</a:t>
            </a:r>
            <a:endParaRPr lang="fr-FR" b="0" dirty="0">
              <a:solidFill>
                <a:srgbClr val="59596B"/>
              </a:solidFill>
              <a:cs typeface="Arial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E6C717F-9183-37CF-59E1-C070D43D58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8632" y="1197865"/>
            <a:ext cx="2459734" cy="2459734"/>
          </a:xfrm>
          <a:prstGeom prst="rect">
            <a:avLst/>
          </a:prstGeom>
        </p:spPr>
      </p:pic>
      <p:pic>
        <p:nvPicPr>
          <p:cNvPr id="1026" name="Picture 2" descr="PC41E-D and PC42E-D are compact, affordable, and easy to install desktop printers">
            <a:extLst>
              <a:ext uri="{FF2B5EF4-FFF2-40B4-BE49-F238E27FC236}">
                <a16:creationId xmlns:a16="http://schemas.microsoft.com/office/drawing/2014/main" id="{77CCB68F-518A-A8C2-EC10-03335B0578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06" t="21180" r="33833" b="20833"/>
          <a:stretch>
            <a:fillRect/>
          </a:stretch>
        </p:blipFill>
        <p:spPr bwMode="auto">
          <a:xfrm>
            <a:off x="9982200" y="4115254"/>
            <a:ext cx="1962150" cy="1446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259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4">
            <a:extLst>
              <a:ext uri="{FF2B5EF4-FFF2-40B4-BE49-F238E27FC236}">
                <a16:creationId xmlns:a16="http://schemas.microsoft.com/office/drawing/2014/main" id="{1870F751-352F-95B0-ED3C-98BC63CD4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083" y="220433"/>
            <a:ext cx="10054495" cy="332399"/>
          </a:xfrm>
        </p:spPr>
        <p:txBody>
          <a:bodyPr/>
          <a:lstStyle/>
          <a:p>
            <a:r>
              <a:rPr lang="fr-FR" sz="2350" dirty="0">
                <a:latin typeface="Arial"/>
                <a:cs typeface="Arial"/>
              </a:rPr>
              <a:t>Caractéristiques –</a:t>
            </a:r>
            <a:r>
              <a:rPr lang="fr-FR" dirty="0"/>
              <a:t>PC41E-D – Honeywell 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C02F09B-FC8B-CF3E-449D-B2AF69C32CB7}"/>
              </a:ext>
            </a:extLst>
          </p:cNvPr>
          <p:cNvSpPr txBox="1"/>
          <p:nvPr/>
        </p:nvSpPr>
        <p:spPr>
          <a:xfrm>
            <a:off x="166287" y="744691"/>
            <a:ext cx="75522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600" b="1" dirty="0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Caractéristiques</a:t>
            </a:r>
            <a:endParaRPr lang="fr-FR" sz="1600" b="1" dirty="0">
              <a:solidFill>
                <a:srgbClr val="4D539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3AE0AF1-3280-7674-95D3-40FA436323CD}"/>
              </a:ext>
            </a:extLst>
          </p:cNvPr>
          <p:cNvSpPr txBox="1"/>
          <p:nvPr/>
        </p:nvSpPr>
        <p:spPr>
          <a:xfrm>
            <a:off x="191936" y="1219256"/>
            <a:ext cx="1349021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 dirty="0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endParaRPr lang="fr-FR" dirty="0">
              <a:solidFill>
                <a:srgbClr val="4D539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D2E0D2F-C500-CD5B-FDA9-2ABC8CE0FE9F}"/>
              </a:ext>
            </a:extLst>
          </p:cNvPr>
          <p:cNvSpPr txBox="1"/>
          <p:nvPr/>
        </p:nvSpPr>
        <p:spPr>
          <a:xfrm>
            <a:off x="1497822" y="1159378"/>
            <a:ext cx="4327942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buClr>
                <a:srgbClr val="C00000"/>
              </a:buClr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Compatible avec les pilotes Windows (</a:t>
            </a:r>
            <a:r>
              <a:rPr lang="fr-FR" sz="1200" dirty="0" err="1">
                <a:solidFill>
                  <a:srgbClr val="59596B"/>
                </a:solidFill>
                <a:latin typeface="Arial"/>
                <a:cs typeface="Arial"/>
              </a:rPr>
              <a:t>InterDriver</a:t>
            </a: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), Linux (CUPS) et Honeywell </a:t>
            </a:r>
            <a:r>
              <a:rPr lang="fr-FR" sz="1200" dirty="0" err="1">
                <a:solidFill>
                  <a:srgbClr val="59596B"/>
                </a:solidFill>
                <a:latin typeface="Arial"/>
                <a:cs typeface="Arial"/>
              </a:rPr>
              <a:t>Device</a:t>
            </a: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 Types pour SAP</a:t>
            </a:r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51FBDAF-FDDE-CAA1-525E-99B5235FC5DE}"/>
              </a:ext>
            </a:extLst>
          </p:cNvPr>
          <p:cNvSpPr txBox="1"/>
          <p:nvPr/>
        </p:nvSpPr>
        <p:spPr>
          <a:xfrm>
            <a:off x="1456161" y="1736233"/>
            <a:ext cx="427777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buClr>
                <a:srgbClr val="C00000"/>
              </a:buClr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Interface simplifiée avec 1 seul bouton d'alimentation (</a:t>
            </a:r>
            <a:r>
              <a:rPr lang="fr-FR" sz="1200" dirty="0" err="1">
                <a:solidFill>
                  <a:srgbClr val="59596B"/>
                </a:solidFill>
                <a:latin typeface="Arial"/>
                <a:cs typeface="Arial"/>
              </a:rPr>
              <a:t>Feed</a:t>
            </a: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) et 1 voyant DEL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51A6C77-7CA4-B59E-5A3A-18C26473FF5B}"/>
              </a:ext>
            </a:extLst>
          </p:cNvPr>
          <p:cNvSpPr txBox="1"/>
          <p:nvPr/>
        </p:nvSpPr>
        <p:spPr>
          <a:xfrm>
            <a:off x="1505569" y="2866027"/>
            <a:ext cx="444782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2pPr marL="90484" lvl="1" algn="just">
              <a:buClr>
                <a:srgbClr val="C00000"/>
              </a:buCl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128 Mo de mémoire Flash et 128 Mo de mémoire SDRAM</a:t>
            </a:r>
            <a:endParaRPr lang="fr-FR" sz="1200" dirty="0">
              <a:solidFill>
                <a:srgbClr val="59596B"/>
              </a:solidFill>
              <a:cs typeface="Arial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3F165B7-63B7-BB98-9DAD-3D4F2DF3EB81}"/>
              </a:ext>
            </a:extLst>
          </p:cNvPr>
          <p:cNvSpPr txBox="1"/>
          <p:nvPr/>
        </p:nvSpPr>
        <p:spPr>
          <a:xfrm>
            <a:off x="1499324" y="3293964"/>
            <a:ext cx="434170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2pPr marL="90484" lvl="1" algn="just">
              <a:buClr>
                <a:srgbClr val="C00000"/>
              </a:buCl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90170" lvl="1">
              <a:defRPr/>
            </a:pPr>
            <a:r>
              <a:rPr lang="fr-FR" dirty="0">
                <a:solidFill>
                  <a:srgbClr val="59596B"/>
                </a:solidFill>
              </a:rPr>
              <a:t>Supporte tous les principaux types de codes-barres 1D et 2D via les langages standards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4FD41FC-3B8C-CF20-A425-E946044845C3}"/>
              </a:ext>
            </a:extLst>
          </p:cNvPr>
          <p:cNvSpPr txBox="1"/>
          <p:nvPr/>
        </p:nvSpPr>
        <p:spPr>
          <a:xfrm>
            <a:off x="1530980" y="4287375"/>
            <a:ext cx="424462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0325" lvl="1">
              <a:defRPr/>
            </a:pPr>
            <a:r>
              <a:rPr lang="fr-FR" sz="1200" dirty="0">
                <a:solidFill>
                  <a:srgbClr val="59596B"/>
                </a:solidFill>
                <a:ea typeface="+mn-lt"/>
                <a:cs typeface="+mn-lt"/>
              </a:rPr>
              <a:t>Ethernet interne installé en usine ; support des protocoles TCP/IP (IPv4 et IPv6)</a:t>
            </a:r>
            <a:endParaRPr lang="fr-FR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5FD92817-81DA-218D-2AEB-69B98D94284B}"/>
              </a:ext>
            </a:extLst>
          </p:cNvPr>
          <p:cNvSpPr txBox="1"/>
          <p:nvPr/>
        </p:nvSpPr>
        <p:spPr>
          <a:xfrm>
            <a:off x="1532453" y="3824686"/>
            <a:ext cx="424462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0325" lvl="1"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Appareil USB et pot USB Host intégré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EA0DE16-D4AA-1320-A54A-40C6832B843E}"/>
              </a:ext>
            </a:extLst>
          </p:cNvPr>
          <p:cNvSpPr txBox="1"/>
          <p:nvPr/>
        </p:nvSpPr>
        <p:spPr>
          <a:xfrm>
            <a:off x="1556468" y="5948887"/>
            <a:ext cx="424462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0325" lvl="1">
              <a:defRPr/>
            </a:pPr>
            <a:endParaRPr lang="fr-FR" sz="1200" dirty="0">
              <a:solidFill>
                <a:srgbClr val="5959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75658EFE-1F96-184E-B660-B4C39A430011}"/>
              </a:ext>
            </a:extLst>
          </p:cNvPr>
          <p:cNvSpPr txBox="1"/>
          <p:nvPr/>
        </p:nvSpPr>
        <p:spPr>
          <a:xfrm>
            <a:off x="6022453" y="1060836"/>
            <a:ext cx="1349021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altLang="fr-FR">
                <a:latin typeface="Arial"/>
                <a:cs typeface="Arial"/>
              </a:rPr>
              <a:t>Audio</a:t>
            </a:r>
            <a:endParaRPr lang="fr-FR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92B0F03C-9B75-8AA7-D217-62C1FE9836F3}"/>
              </a:ext>
            </a:extLst>
          </p:cNvPr>
          <p:cNvSpPr txBox="1"/>
          <p:nvPr/>
        </p:nvSpPr>
        <p:spPr>
          <a:xfrm>
            <a:off x="1426377" y="2205688"/>
            <a:ext cx="4194824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2pPr marL="90170" lvl="1" algn="just">
              <a:buClr>
                <a:srgbClr val="C00000"/>
              </a:buClr>
              <a:defRPr sz="1200">
                <a:solidFill>
                  <a:srgbClr val="59596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1"/>
            <a:r>
              <a:rPr lang="fr-FR" dirty="0">
                <a:latin typeface="Arial"/>
                <a:cs typeface="Arial"/>
              </a:rPr>
              <a:t>Plateforme Honeywell Printer Edge™ pour une configuration et une gestion intelligente</a:t>
            </a:r>
            <a:endParaRPr lang="fr-FR" dirty="0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A228ABC-6CFC-54AD-C345-A12405190BBF}"/>
              </a:ext>
            </a:extLst>
          </p:cNvPr>
          <p:cNvSpPr txBox="1"/>
          <p:nvPr/>
        </p:nvSpPr>
        <p:spPr>
          <a:xfrm>
            <a:off x="6022453" y="1562184"/>
            <a:ext cx="1349021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altLang="fr-FR"/>
              <a:t>Dimensions</a:t>
            </a:r>
            <a:endParaRPr lang="fr-FR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68664193-9437-3D7A-DB49-05671FA386E9}"/>
              </a:ext>
            </a:extLst>
          </p:cNvPr>
          <p:cNvSpPr txBox="1"/>
          <p:nvPr/>
        </p:nvSpPr>
        <p:spPr>
          <a:xfrm>
            <a:off x="7385526" y="1557526"/>
            <a:ext cx="473569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222 mm x 184 mm x 174 mm</a:t>
            </a:r>
            <a:endParaRPr lang="fr-FR" sz="1200" dirty="0">
              <a:solidFill>
                <a:srgbClr val="59596B"/>
              </a:solidFill>
              <a:cs typeface="Arial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8FB36C66-CFB1-10B1-835F-9741068996EB}"/>
              </a:ext>
            </a:extLst>
          </p:cNvPr>
          <p:cNvSpPr txBox="1"/>
          <p:nvPr/>
        </p:nvSpPr>
        <p:spPr>
          <a:xfrm>
            <a:off x="6022453" y="1979739"/>
            <a:ext cx="1349021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altLang="fr-FR"/>
              <a:t>Poids</a:t>
            </a:r>
            <a:endParaRPr lang="fr-FR"/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57834092-0687-3D14-D228-F2F232426F70}"/>
              </a:ext>
            </a:extLst>
          </p:cNvPr>
          <p:cNvSpPr txBox="1"/>
          <p:nvPr/>
        </p:nvSpPr>
        <p:spPr>
          <a:xfrm>
            <a:off x="7401258" y="1962260"/>
            <a:ext cx="473569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defRPr/>
            </a:pPr>
            <a:r>
              <a:rPr lang="fr-FR" sz="1200" dirty="0">
                <a:solidFill>
                  <a:srgbClr val="59596B"/>
                </a:solidFill>
                <a:cs typeface="Arial"/>
              </a:rPr>
              <a:t>1,5 kg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AC611113-96E7-5540-DA16-12538811F1FA}"/>
              </a:ext>
            </a:extLst>
          </p:cNvPr>
          <p:cNvSpPr txBox="1"/>
          <p:nvPr/>
        </p:nvSpPr>
        <p:spPr>
          <a:xfrm>
            <a:off x="6022453" y="2407513"/>
            <a:ext cx="1349021" cy="461665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>
                <a:latin typeface="Arial"/>
                <a:cs typeface="Arial"/>
              </a:rPr>
              <a:t>Ports d'interfaces</a:t>
            </a:r>
            <a:endParaRPr lang="fr-FR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DA9DE800-4B48-4DAA-4DBD-7951536A3890}"/>
              </a:ext>
            </a:extLst>
          </p:cNvPr>
          <p:cNvSpPr txBox="1"/>
          <p:nvPr/>
        </p:nvSpPr>
        <p:spPr>
          <a:xfrm>
            <a:off x="7385526" y="2399723"/>
            <a:ext cx="473569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Équipée en standard de ports USB </a:t>
            </a:r>
            <a:r>
              <a:rPr lang="fr-FR" sz="1200" dirty="0" err="1">
                <a:solidFill>
                  <a:srgbClr val="59596B"/>
                </a:solidFill>
                <a:latin typeface="Arial"/>
                <a:cs typeface="Arial"/>
              </a:rPr>
              <a:t>Device</a:t>
            </a: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 et USB Host</a:t>
            </a:r>
            <a:endParaRPr lang="fr-FR" dirty="0">
              <a:latin typeface="Arial"/>
              <a:cs typeface="Arial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B73C4EC5-884E-197D-6839-88E36154009C}"/>
              </a:ext>
            </a:extLst>
          </p:cNvPr>
          <p:cNvSpPr txBox="1"/>
          <p:nvPr/>
        </p:nvSpPr>
        <p:spPr>
          <a:xfrm>
            <a:off x="7425664" y="985413"/>
            <a:ext cx="4436534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2pPr marL="90170" lvl="1" algn="just">
              <a:buClr>
                <a:srgbClr val="C00000"/>
              </a:buClr>
              <a:defRPr sz="1200">
                <a:solidFill>
                  <a:srgbClr val="59596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endParaRPr lang="fr-FR" sz="1200" dirty="0">
              <a:solidFill>
                <a:srgbClr val="5959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C6E34E82-4F27-037C-5EC2-72EFE6E9B592}"/>
              </a:ext>
            </a:extLst>
          </p:cNvPr>
          <p:cNvSpPr txBox="1"/>
          <p:nvPr/>
        </p:nvSpPr>
        <p:spPr>
          <a:xfrm>
            <a:off x="1530979" y="4852729"/>
            <a:ext cx="424462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0325" lvl="1">
              <a:defRPr/>
            </a:pPr>
            <a:r>
              <a:rPr lang="fr-FR" sz="1200" dirty="0">
                <a:solidFill>
                  <a:srgbClr val="59596B"/>
                </a:solidFill>
                <a:ea typeface="+mn-lt"/>
                <a:cs typeface="+mn-lt"/>
              </a:rPr>
              <a:t>Indicateur DEL unique pour surveiller l'état de fonctionnement et de l'impression</a:t>
            </a:r>
            <a:endParaRPr lang="fr-FR" dirty="0"/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4EA19557-7F7C-4578-A1E2-9B74339FADF9}"/>
              </a:ext>
            </a:extLst>
          </p:cNvPr>
          <p:cNvSpPr txBox="1"/>
          <p:nvPr/>
        </p:nvSpPr>
        <p:spPr>
          <a:xfrm>
            <a:off x="224579" y="5484945"/>
            <a:ext cx="1357491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>
                <a:latin typeface="Arial"/>
                <a:cs typeface="Arial"/>
              </a:rPr>
              <a:t>Couleur </a:t>
            </a:r>
            <a:endParaRPr lang="fr-FR" dirty="0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084CB631-5838-E7EB-5AD0-68CD14966341}"/>
              </a:ext>
            </a:extLst>
          </p:cNvPr>
          <p:cNvSpPr txBox="1"/>
          <p:nvPr/>
        </p:nvSpPr>
        <p:spPr>
          <a:xfrm>
            <a:off x="1540957" y="5514837"/>
            <a:ext cx="424462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0325" lvl="1">
              <a:defRPr/>
            </a:pPr>
            <a:r>
              <a:rPr lang="fr-FR" sz="1200" dirty="0">
                <a:solidFill>
                  <a:srgbClr val="59596B"/>
                </a:solidFill>
                <a:ea typeface="+mn-lt"/>
                <a:cs typeface="+mn-lt"/>
              </a:rPr>
              <a:t>Disponible uniquement en noir.</a:t>
            </a:r>
            <a:endParaRPr lang="fr-FR" dirty="0"/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31C59C0B-68EC-E067-4003-139A064586BD}"/>
              </a:ext>
            </a:extLst>
          </p:cNvPr>
          <p:cNvSpPr txBox="1"/>
          <p:nvPr/>
        </p:nvSpPr>
        <p:spPr>
          <a:xfrm>
            <a:off x="7371474" y="1058666"/>
            <a:ext cx="473569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defRPr/>
            </a:pPr>
            <a:r>
              <a:rPr lang="fr-FR" sz="1200" dirty="0">
                <a:solidFill>
                  <a:srgbClr val="59596B"/>
                </a:solidFill>
                <a:cs typeface="Arial"/>
              </a:rPr>
              <a:t>Tonalité d'alerte via le système de surveillance de l'état d'impression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05F88A4B-8857-1E36-AD36-4AC420FD47F5}"/>
              </a:ext>
            </a:extLst>
          </p:cNvPr>
          <p:cNvSpPr txBox="1"/>
          <p:nvPr/>
        </p:nvSpPr>
        <p:spPr>
          <a:xfrm>
            <a:off x="6040324" y="3096294"/>
            <a:ext cx="1331150" cy="461665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altLang="fr-FR" dirty="0">
                <a:latin typeface="Arial"/>
                <a:cs typeface="Arial"/>
              </a:rPr>
              <a:t>Fixation &amp; supports</a:t>
            </a:r>
            <a:endParaRPr lang="fr-FR" dirty="0"/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F7D082F7-4789-63E1-470E-A3C0782F652E}"/>
              </a:ext>
            </a:extLst>
          </p:cNvPr>
          <p:cNvSpPr txBox="1"/>
          <p:nvPr/>
        </p:nvSpPr>
        <p:spPr>
          <a:xfrm>
            <a:off x="7466872" y="3116022"/>
            <a:ext cx="473569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0325" lvl="1"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Conception compacte avec bords arrondis pour une durabilité accrue</a:t>
            </a:r>
            <a:endParaRPr lang="fr-FR" sz="1200" dirty="0">
              <a:solidFill>
                <a:srgbClr val="59596B"/>
              </a:solidFill>
              <a:cs typeface="Arial"/>
            </a:endParaRP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CA65B7D1-BCF0-F013-AF14-EEA7C5B4F0FB}"/>
              </a:ext>
            </a:extLst>
          </p:cNvPr>
          <p:cNvSpPr txBox="1"/>
          <p:nvPr/>
        </p:nvSpPr>
        <p:spPr>
          <a:xfrm>
            <a:off x="6013982" y="3748442"/>
            <a:ext cx="1357491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altLang="fr-FR">
                <a:latin typeface="Arial"/>
                <a:cs typeface="Arial"/>
              </a:rPr>
              <a:t>Connectivité</a:t>
            </a:r>
            <a:endParaRPr lang="fr-FR" altLang="fr-FR" dirty="0"/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4622B31C-D876-E2B8-963E-B26B05D406ED}"/>
              </a:ext>
            </a:extLst>
          </p:cNvPr>
          <p:cNvSpPr txBox="1"/>
          <p:nvPr/>
        </p:nvSpPr>
        <p:spPr>
          <a:xfrm>
            <a:off x="7466872" y="3546093"/>
            <a:ext cx="473569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0325" lvl="1"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Connectivité filaire via USB (pas de support Wi-Fi/Bluetooth sur ce modèle)</a:t>
            </a:r>
            <a:endParaRPr lang="fr-FR" dirty="0"/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FE6E2541-6169-C1EC-6027-E56D2A6953D5}"/>
              </a:ext>
            </a:extLst>
          </p:cNvPr>
          <p:cNvSpPr txBox="1"/>
          <p:nvPr/>
        </p:nvSpPr>
        <p:spPr>
          <a:xfrm>
            <a:off x="6040322" y="4165497"/>
            <a:ext cx="1357491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altLang="fr-FR">
                <a:latin typeface="Arial"/>
                <a:cs typeface="Arial"/>
              </a:rPr>
              <a:t>Température</a:t>
            </a:r>
            <a:endParaRPr lang="fr-FR"/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5088B853-F1F2-3560-D361-085907038B22}"/>
              </a:ext>
            </a:extLst>
          </p:cNvPr>
          <p:cNvSpPr txBox="1"/>
          <p:nvPr/>
        </p:nvSpPr>
        <p:spPr>
          <a:xfrm>
            <a:off x="7466872" y="4023811"/>
            <a:ext cx="473569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0325" lvl="1"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Température de fonctionnement : 5°C à +40°C</a:t>
            </a:r>
          </a:p>
          <a:p>
            <a:pPr marL="60325" lvl="1">
              <a:defRPr/>
            </a:pPr>
            <a:r>
              <a:rPr lang="fr-FR" sz="1200" dirty="0">
                <a:solidFill>
                  <a:srgbClr val="59596B"/>
                </a:solidFill>
                <a:cs typeface="Arial"/>
              </a:rPr>
              <a:t>Température de stockage : -40°C à +60°C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469C9C6C-C333-5953-6798-3BDDD22BBB15}"/>
              </a:ext>
            </a:extLst>
          </p:cNvPr>
          <p:cNvSpPr txBox="1"/>
          <p:nvPr/>
        </p:nvSpPr>
        <p:spPr>
          <a:xfrm>
            <a:off x="6051968" y="4641510"/>
            <a:ext cx="1357491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altLang="fr-FR">
                <a:latin typeface="Arial"/>
                <a:cs typeface="Arial"/>
              </a:rPr>
              <a:t>Humidité</a:t>
            </a:r>
            <a:endParaRPr lang="fr-FR"/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AA2FC152-5CA0-B577-8842-AACFDC3BF93C}"/>
              </a:ext>
            </a:extLst>
          </p:cNvPr>
          <p:cNvSpPr txBox="1"/>
          <p:nvPr/>
        </p:nvSpPr>
        <p:spPr>
          <a:xfrm>
            <a:off x="7466872" y="4641509"/>
            <a:ext cx="473569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0325" lvl="1">
              <a:defRPr/>
            </a:pPr>
            <a:r>
              <a:rPr lang="fr-FR" sz="1200" dirty="0">
                <a:solidFill>
                  <a:srgbClr val="59596B"/>
                </a:solidFill>
                <a:cs typeface="Arial"/>
              </a:rPr>
              <a:t>10% à 90%, sans condensation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B4A4070D-C63A-6E9D-B58E-54FBE5AEAC4F}"/>
              </a:ext>
            </a:extLst>
          </p:cNvPr>
          <p:cNvSpPr txBox="1"/>
          <p:nvPr/>
        </p:nvSpPr>
        <p:spPr>
          <a:xfrm>
            <a:off x="7453673" y="5016487"/>
            <a:ext cx="4268838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0325" lvl="1">
              <a:defRPr/>
            </a:pPr>
            <a:r>
              <a:rPr lang="fr-FR" sz="1200" dirty="0">
                <a:solidFill>
                  <a:srgbClr val="59596B"/>
                </a:solidFill>
                <a:cs typeface="Arial"/>
              </a:rPr>
              <a:t>Certifications de sécurité CB, CE et conformité aux directives EMC Europe</a:t>
            </a: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FD5F976-E742-86E5-0AB0-01CBA36ACAEA}"/>
              </a:ext>
            </a:extLst>
          </p:cNvPr>
          <p:cNvSpPr txBox="1"/>
          <p:nvPr/>
        </p:nvSpPr>
        <p:spPr>
          <a:xfrm>
            <a:off x="190133" y="1722225"/>
            <a:ext cx="1343377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altLang="fr-FR" dirty="0"/>
              <a:t>Ecran</a:t>
            </a: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F7E4ACB-533E-E8EC-4AEA-190E61BD6203}"/>
              </a:ext>
            </a:extLst>
          </p:cNvPr>
          <p:cNvSpPr txBox="1"/>
          <p:nvPr/>
        </p:nvSpPr>
        <p:spPr>
          <a:xfrm>
            <a:off x="158750" y="2241103"/>
            <a:ext cx="1329827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altLang="fr-FR" dirty="0"/>
              <a:t>Processeur</a:t>
            </a:r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B4421DA-9D26-A177-FC29-882D2A873563}"/>
              </a:ext>
            </a:extLst>
          </p:cNvPr>
          <p:cNvSpPr txBox="1"/>
          <p:nvPr/>
        </p:nvSpPr>
        <p:spPr>
          <a:xfrm>
            <a:off x="182201" y="2819295"/>
            <a:ext cx="1332081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altLang="fr-FR" dirty="0"/>
              <a:t>Mémoire</a:t>
            </a:r>
            <a:endParaRPr lang="fr-FR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CD157EF-6A3F-A073-9452-92D5025730BC}"/>
              </a:ext>
            </a:extLst>
          </p:cNvPr>
          <p:cNvSpPr txBox="1"/>
          <p:nvPr/>
        </p:nvSpPr>
        <p:spPr>
          <a:xfrm>
            <a:off x="209114" y="4284634"/>
            <a:ext cx="1349021" cy="461665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altLang="fr-FR">
                <a:latin typeface="Arial"/>
                <a:cs typeface="Arial"/>
              </a:rPr>
              <a:t>Connexions réseau </a:t>
            </a:r>
            <a:endParaRPr lang="fr-FR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83A9EA4E-27F3-0E10-9246-72B6EA67D12D}"/>
              </a:ext>
            </a:extLst>
          </p:cNvPr>
          <p:cNvSpPr txBox="1"/>
          <p:nvPr/>
        </p:nvSpPr>
        <p:spPr>
          <a:xfrm>
            <a:off x="182201" y="3292471"/>
            <a:ext cx="1342805" cy="461665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altLang="fr-FR" dirty="0"/>
              <a:t>Lecteur </a:t>
            </a:r>
          </a:p>
          <a:p>
            <a:r>
              <a:rPr lang="fr-FR" altLang="fr-FR" dirty="0"/>
              <a:t>(codes-barres)</a:t>
            </a:r>
            <a:endParaRPr lang="fr-FR" dirty="0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1724E10C-3B58-742C-DAC3-FC3FC113FBF3}"/>
              </a:ext>
            </a:extLst>
          </p:cNvPr>
          <p:cNvSpPr txBox="1"/>
          <p:nvPr/>
        </p:nvSpPr>
        <p:spPr>
          <a:xfrm>
            <a:off x="215330" y="3831632"/>
            <a:ext cx="1342805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altLang="fr-FR"/>
              <a:t>Connectivité</a:t>
            </a:r>
            <a:endParaRPr lang="fr-FR"/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89F4D2B3-C400-D287-0E43-E2391B8E70EE}"/>
              </a:ext>
            </a:extLst>
          </p:cNvPr>
          <p:cNvSpPr txBox="1"/>
          <p:nvPr/>
        </p:nvSpPr>
        <p:spPr>
          <a:xfrm>
            <a:off x="209115" y="4949483"/>
            <a:ext cx="1357491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>
                <a:latin typeface="Arial"/>
                <a:cs typeface="Arial"/>
              </a:rPr>
              <a:t>Notifications</a:t>
            </a:r>
            <a:endParaRPr lang="fr-FR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06C29333-3097-27DB-99AD-4D36DCEEDE44}"/>
              </a:ext>
            </a:extLst>
          </p:cNvPr>
          <p:cNvSpPr txBox="1"/>
          <p:nvPr/>
        </p:nvSpPr>
        <p:spPr>
          <a:xfrm>
            <a:off x="6040321" y="5022130"/>
            <a:ext cx="1357491" cy="461665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altLang="fr-FR">
                <a:latin typeface="Arial"/>
                <a:cs typeface="Arial"/>
              </a:rPr>
              <a:t>Indice de protection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8784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ABCF0-1F33-A778-D8A4-52A54E415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051BBDB-0EBF-F2C6-7C23-DFBCEBD451A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997954" y="6839821"/>
            <a:ext cx="267152" cy="139590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907" b="1" i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8943">
              <a:spcBef>
                <a:spcPts val="4"/>
              </a:spcBef>
            </a:pPr>
            <a:fld id="{81D60167-4931-47E6-BA6A-407CBD079E47}" type="slidenum">
              <a:rPr lang="fr-FR" smtClean="0"/>
              <a:pPr marL="48943">
                <a:spcBef>
                  <a:spcPts val="4"/>
                </a:spcBef>
              </a:pPr>
              <a:t>4</a:t>
            </a:fld>
            <a:endParaRPr lang="fr-FR"/>
          </a:p>
        </p:txBody>
      </p:sp>
      <p:sp>
        <p:nvSpPr>
          <p:cNvPr id="2" name="Rectangle 13">
            <a:extLst>
              <a:ext uri="{FF2B5EF4-FFF2-40B4-BE49-F238E27FC236}">
                <a16:creationId xmlns:a16="http://schemas.microsoft.com/office/drawing/2014/main" id="{087DD0DB-002E-0EE7-958B-F3D692E30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765" y="141139"/>
            <a:ext cx="11034909" cy="509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77909" tIns="38955" rIns="77909" bIns="38955" anchor="t">
            <a:spAutoFit/>
          </a:bodyPr>
          <a:lstStyle/>
          <a:p>
            <a:pPr defTabSz="1103286"/>
            <a:r>
              <a:rPr lang="fr-FR" altLang="fr-FR" sz="2650" dirty="0">
                <a:solidFill>
                  <a:schemeClr val="bg1"/>
                </a:solidFill>
                <a:latin typeface="Arial"/>
                <a:cs typeface="Arial"/>
              </a:rPr>
              <a:t>Accessoires – </a:t>
            </a:r>
            <a:r>
              <a:rPr lang="fr-FR" sz="2800" dirty="0">
                <a:solidFill>
                  <a:schemeClr val="bg1"/>
                </a:solidFill>
                <a:latin typeface="+mj-lt"/>
              </a:rPr>
              <a:t>PC41E-D – Honeywell </a:t>
            </a:r>
            <a:r>
              <a:rPr lang="fr-FR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7FF93F8-8499-A545-25A6-C2EA83E2F319}"/>
              </a:ext>
            </a:extLst>
          </p:cNvPr>
          <p:cNvSpPr txBox="1"/>
          <p:nvPr/>
        </p:nvSpPr>
        <p:spPr>
          <a:xfrm>
            <a:off x="526464" y="1170262"/>
            <a:ext cx="2651760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500" b="1" dirty="0">
                <a:solidFill>
                  <a:srgbClr val="4459A3"/>
                </a:solidFill>
                <a:latin typeface="Arial"/>
                <a:cs typeface="Arial"/>
              </a:rPr>
              <a:t>Kit, rouleau de plaques, thermal direct 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D70FBD0B-A1DB-9391-59A1-88A8560CCF68}"/>
              </a:ext>
            </a:extLst>
          </p:cNvPr>
          <p:cNvSpPr txBox="1"/>
          <p:nvPr/>
        </p:nvSpPr>
        <p:spPr>
          <a:xfrm>
            <a:off x="3740354" y="1177839"/>
            <a:ext cx="2957545" cy="3231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500" b="1" dirty="0">
                <a:solidFill>
                  <a:srgbClr val="4459A3"/>
                </a:solidFill>
                <a:latin typeface="Arial"/>
                <a:cs typeface="Arial"/>
              </a:rPr>
              <a:t>Câble U2S</a:t>
            </a:r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86460D0-D680-B071-A1C1-412088B80FE6}"/>
              </a:ext>
            </a:extLst>
          </p:cNvPr>
          <p:cNvSpPr txBox="1"/>
          <p:nvPr/>
        </p:nvSpPr>
        <p:spPr>
          <a:xfrm>
            <a:off x="6972874" y="1170263"/>
            <a:ext cx="2839355" cy="3231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500" b="1" dirty="0">
                <a:solidFill>
                  <a:srgbClr val="4459A3"/>
                </a:solidFill>
                <a:latin typeface="Arial"/>
                <a:cs typeface="Arial"/>
              </a:rPr>
              <a:t>Cordon d'alimentation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73A6D839-C96B-9C77-1915-EFB938BFDAC9}"/>
              </a:ext>
            </a:extLst>
          </p:cNvPr>
          <p:cNvSpPr txBox="1"/>
          <p:nvPr/>
        </p:nvSpPr>
        <p:spPr>
          <a:xfrm>
            <a:off x="4492418" y="3661394"/>
            <a:ext cx="2843786" cy="3231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500" b="1" dirty="0">
                <a:solidFill>
                  <a:srgbClr val="4459A3"/>
                </a:solidFill>
                <a:latin typeface="Arial"/>
                <a:cs typeface="Arial"/>
              </a:rPr>
              <a:t>Kit, Coupeur </a:t>
            </a:r>
            <a:endParaRPr lang="fr-FR" sz="1500" b="1" dirty="0">
              <a:solidFill>
                <a:srgbClr val="4459A3"/>
              </a:solidFill>
              <a:cs typeface="Arial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78C8851-687E-DE6A-1BB3-4CCABCE98AC6}"/>
              </a:ext>
            </a:extLst>
          </p:cNvPr>
          <p:cNvSpPr txBox="1"/>
          <p:nvPr/>
        </p:nvSpPr>
        <p:spPr>
          <a:xfrm>
            <a:off x="174875" y="757093"/>
            <a:ext cx="75522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600" b="1" dirty="0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Accessoires</a:t>
            </a:r>
            <a:endParaRPr lang="fr-FR" sz="1600" b="1" dirty="0">
              <a:solidFill>
                <a:srgbClr val="4D539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D243C07F-6FDC-DDCC-01AD-7BD5FAD83E6B}"/>
              </a:ext>
            </a:extLst>
          </p:cNvPr>
          <p:cNvSpPr txBox="1"/>
          <p:nvPr/>
        </p:nvSpPr>
        <p:spPr>
          <a:xfrm>
            <a:off x="1275652" y="3668641"/>
            <a:ext cx="2319176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500" b="1" dirty="0">
                <a:solidFill>
                  <a:srgbClr val="4459A3"/>
                </a:solidFill>
                <a:latin typeface="Arial"/>
                <a:cs typeface="Arial"/>
              </a:rPr>
              <a:t>Kit, tête d'impression 203 DPI</a:t>
            </a:r>
            <a:endParaRPr lang="fr-FR" dirty="0"/>
          </a:p>
        </p:txBody>
      </p:sp>
      <p:pic>
        <p:nvPicPr>
          <p:cNvPr id="7" name="Image 6" descr="Une image contenant levier&#10;&#10;Le contenu généré par l’IA peut être incorrect.">
            <a:extLst>
              <a:ext uri="{FF2B5EF4-FFF2-40B4-BE49-F238E27FC236}">
                <a16:creationId xmlns:a16="http://schemas.microsoft.com/office/drawing/2014/main" id="{B812AE59-4706-DA91-ECFB-3390BCF66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250" y="1802848"/>
            <a:ext cx="1500188" cy="723900"/>
          </a:xfrm>
          <a:prstGeom prst="rect">
            <a:avLst/>
          </a:prstGeom>
        </p:spPr>
      </p:pic>
      <p:pic>
        <p:nvPicPr>
          <p:cNvPr id="12" name="Image 11" descr="Une image contenant Câble de transfert de donnés, fils électriques, adaptateur, câble&#10;&#10;Le contenu généré par l’IA peut être incorrect.">
            <a:extLst>
              <a:ext uri="{FF2B5EF4-FFF2-40B4-BE49-F238E27FC236}">
                <a16:creationId xmlns:a16="http://schemas.microsoft.com/office/drawing/2014/main" id="{A9E3B0C8-333C-09A3-A7B8-C4B5788E8D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6649" y="1700835"/>
            <a:ext cx="1514721" cy="954733"/>
          </a:xfrm>
          <a:prstGeom prst="rect">
            <a:avLst/>
          </a:prstGeom>
        </p:spPr>
      </p:pic>
      <p:pic>
        <p:nvPicPr>
          <p:cNvPr id="16" name="Image 15" descr="Une image contenant câble&#10;&#10;Le contenu généré par l’IA peut être incorrect.">
            <a:extLst>
              <a:ext uri="{FF2B5EF4-FFF2-40B4-BE49-F238E27FC236}">
                <a16:creationId xmlns:a16="http://schemas.microsoft.com/office/drawing/2014/main" id="{D16C38B7-1935-AC67-7401-D36593FEDD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2074" y="1700835"/>
            <a:ext cx="1977200" cy="665226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C4913506-68FF-B3BB-C2D7-63FB8DC036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5810" y="4274712"/>
            <a:ext cx="1747064" cy="989693"/>
          </a:xfrm>
          <a:prstGeom prst="rect">
            <a:avLst/>
          </a:prstGeom>
        </p:spPr>
      </p:pic>
      <p:pic>
        <p:nvPicPr>
          <p:cNvPr id="22" name="Image 21" descr="Une image contenant levier&#10;&#10;Le contenu généré par l’IA peut être incorrect.">
            <a:extLst>
              <a:ext uri="{FF2B5EF4-FFF2-40B4-BE49-F238E27FC236}">
                <a16:creationId xmlns:a16="http://schemas.microsoft.com/office/drawing/2014/main" id="{05E65A91-1F58-7C2C-0095-AE321ED6025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6493" y="4320163"/>
            <a:ext cx="2843786" cy="1000491"/>
          </a:xfrm>
          <a:prstGeom prst="rect">
            <a:avLst/>
          </a:prstGeom>
        </p:spPr>
      </p:pic>
      <p:sp>
        <p:nvSpPr>
          <p:cNvPr id="24" name="ZoneTexte 23">
            <a:extLst>
              <a:ext uri="{FF2B5EF4-FFF2-40B4-BE49-F238E27FC236}">
                <a16:creationId xmlns:a16="http://schemas.microsoft.com/office/drawing/2014/main" id="{4EC3C8B6-BE08-291C-4F2E-5BC6D501D1B2}"/>
              </a:ext>
            </a:extLst>
          </p:cNvPr>
          <p:cNvSpPr txBox="1"/>
          <p:nvPr/>
        </p:nvSpPr>
        <p:spPr>
          <a:xfrm>
            <a:off x="8233794" y="3545977"/>
            <a:ext cx="2843786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r-FR" sz="1500" b="1" dirty="0">
                <a:solidFill>
                  <a:srgbClr val="4459A3"/>
                </a:solidFill>
                <a:latin typeface="Arial"/>
                <a:cs typeface="Arial"/>
              </a:rPr>
              <a:t>Kit, module Bluetooth® Toutes régions</a:t>
            </a:r>
            <a:endParaRPr lang="fr-FR" sz="1500" b="1" dirty="0">
              <a:solidFill>
                <a:srgbClr val="4459A3"/>
              </a:solidFill>
              <a:cs typeface="Arial"/>
            </a:endParaRPr>
          </a:p>
        </p:txBody>
      </p:sp>
      <p:pic>
        <p:nvPicPr>
          <p:cNvPr id="26" name="Image 25" descr="Une image contenant texte, batterie&#10;&#10;Le contenu généré par l’IA peut être incorrect.">
            <a:extLst>
              <a:ext uri="{FF2B5EF4-FFF2-40B4-BE49-F238E27FC236}">
                <a16:creationId xmlns:a16="http://schemas.microsoft.com/office/drawing/2014/main" id="{82E8A597-0BB8-7DBC-355C-1F430EEC61E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67423" y="4245135"/>
            <a:ext cx="1289612" cy="1123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0628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Rayonnance">
      <a:dk1>
        <a:sysClr val="windowText" lastClr="000000"/>
      </a:dk1>
      <a:lt1>
        <a:sysClr val="window" lastClr="FFFFFF"/>
      </a:lt1>
      <a:dk2>
        <a:srgbClr val="4457A6"/>
      </a:dk2>
      <a:lt2>
        <a:srgbClr val="EFF2F6"/>
      </a:lt2>
      <a:accent1>
        <a:srgbClr val="4472C4"/>
      </a:accent1>
      <a:accent2>
        <a:srgbClr val="ED7D31"/>
      </a:accent2>
      <a:accent3>
        <a:srgbClr val="59596B"/>
      </a:accent3>
      <a:accent4>
        <a:srgbClr val="F6D468"/>
      </a:accent4>
      <a:accent5>
        <a:srgbClr val="E7F7FE"/>
      </a:accent5>
      <a:accent6>
        <a:srgbClr val="4D9D69"/>
      </a:accent6>
      <a:hlink>
        <a:srgbClr val="AE2831"/>
      </a:hlink>
      <a:folHlink>
        <a:srgbClr val="954F72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b1427ec-5bfd-414c-a303-0d69083edc5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2B66AD85D1A14DA8FFD6DA58C299AD" ma:contentTypeVersion="9" ma:contentTypeDescription="Create a new document." ma:contentTypeScope="" ma:versionID="0a87fdf29d51ccc82b85ecc834c990ff">
  <xsd:schema xmlns:xsd="http://www.w3.org/2001/XMLSchema" xmlns:xs="http://www.w3.org/2001/XMLSchema" xmlns:p="http://schemas.microsoft.com/office/2006/metadata/properties" xmlns:ns3="bb1427ec-5bfd-414c-a303-0d69083edc57" targetNamespace="http://schemas.microsoft.com/office/2006/metadata/properties" ma:root="true" ma:fieldsID="74ce0e289c819fa2339b177c6248a6c3" ns3:_="">
    <xsd:import namespace="bb1427ec-5bfd-414c-a303-0d69083edc5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1427ec-5bfd-414c-a303-0d69083edc5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9" nillable="true" ma:displayName="_activity" ma:hidden="true" ma:internalName="_activity">
      <xsd:simpleType>
        <xsd:restriction base="dms:Note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05AF83-E401-4F8D-AA19-25562D87AC8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BF4BB2-99A4-4A21-B951-0C8D6EAE2EF9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dcmitype/"/>
    <ds:schemaRef ds:uri="bb1427ec-5bfd-414c-a303-0d69083edc57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4799636-FD4C-4C51-9797-599331A07C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1427ec-5bfd-414c-a303-0d69083edc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Imprimante PC42E- – Honeywell</Template>
  <TotalTime>0</TotalTime>
  <Words>496</Words>
  <Application>Microsoft Office PowerPoint</Application>
  <PresentationFormat>Grand écran</PresentationFormat>
  <Paragraphs>67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Courier New</vt:lpstr>
      <vt:lpstr>Montserrat</vt:lpstr>
      <vt:lpstr>Wingdings</vt:lpstr>
      <vt:lpstr>Thème Office</vt:lpstr>
      <vt:lpstr>Conception personnalisée</vt:lpstr>
      <vt:lpstr>Imprimante PC41E-D – Honeywell </vt:lpstr>
      <vt:lpstr>Imprimante PC41E-D – Honeywell </vt:lpstr>
      <vt:lpstr>Caractéristiques –PC41E-D – Honeywell 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Fiza Nawaz</dc:creator>
  <cp:lastModifiedBy>Fiza Nawaz</cp:lastModifiedBy>
  <cp:revision>2</cp:revision>
  <dcterms:created xsi:type="dcterms:W3CDTF">2026-02-04T08:55:36Z</dcterms:created>
  <dcterms:modified xsi:type="dcterms:W3CDTF">2026-02-04T13:22:14Z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0x010100972B66AD85D1A14DA8FFD6DA58C299AD</vt:lpwstr>
  </property>
  <property fmtid="{D5CDD505-2E9C-101B-9397-08002B2CF9AE}" pid="3" name="MediaServiceImageTags">
    <vt:lpwstr/>
  </property>
</Properties>
</file>